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9"/>
  </p:notesMasterIdLst>
  <p:handoutMasterIdLst>
    <p:handoutMasterId r:id="rId40"/>
  </p:handoutMasterIdLst>
  <p:sldIdLst>
    <p:sldId id="281" r:id="rId2"/>
    <p:sldId id="331" r:id="rId3"/>
    <p:sldId id="332" r:id="rId4"/>
    <p:sldId id="333" r:id="rId5"/>
    <p:sldId id="336" r:id="rId6"/>
    <p:sldId id="334" r:id="rId7"/>
    <p:sldId id="344" r:id="rId8"/>
    <p:sldId id="352" r:id="rId9"/>
    <p:sldId id="353" r:id="rId10"/>
    <p:sldId id="315" r:id="rId11"/>
    <p:sldId id="316" r:id="rId12"/>
    <p:sldId id="317" r:id="rId13"/>
    <p:sldId id="346" r:id="rId14"/>
    <p:sldId id="345" r:id="rId15"/>
    <p:sldId id="318" r:id="rId16"/>
    <p:sldId id="347" r:id="rId17"/>
    <p:sldId id="319" r:id="rId18"/>
    <p:sldId id="320" r:id="rId19"/>
    <p:sldId id="354" r:id="rId20"/>
    <p:sldId id="321" r:id="rId21"/>
    <p:sldId id="349" r:id="rId22"/>
    <p:sldId id="322" r:id="rId23"/>
    <p:sldId id="323" r:id="rId24"/>
    <p:sldId id="324" r:id="rId25"/>
    <p:sldId id="325" r:id="rId26"/>
    <p:sldId id="326" r:id="rId27"/>
    <p:sldId id="355" r:id="rId28"/>
    <p:sldId id="327" r:id="rId29"/>
    <p:sldId id="350" r:id="rId30"/>
    <p:sldId id="328" r:id="rId31"/>
    <p:sldId id="329" r:id="rId32"/>
    <p:sldId id="330" r:id="rId33"/>
    <p:sldId id="340" r:id="rId34"/>
    <p:sldId id="341" r:id="rId35"/>
    <p:sldId id="342" r:id="rId36"/>
    <p:sldId id="351" r:id="rId37"/>
    <p:sldId id="307" r:id="rId38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1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2BFD825A-D858-40AA-9DE3-BDA61C0B7477}" type="datetimeFigureOut">
              <a:rPr lang="en-US" smtClean="0"/>
              <a:pPr/>
              <a:t>7/24/2017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8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0F6324D-0B57-4EE6-876D-B867310FE2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500" y="1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AD3CDE60-0267-480F-90E1-6560B4831F63}" type="datetimeFigureOut">
              <a:rPr lang="en-US" smtClean="0"/>
              <a:pPr/>
              <a:t>7/24/2017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6013" y="696913"/>
            <a:ext cx="4649787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43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500" y="882943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5D57F5A-891E-48A5-8FC1-952D13D97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82FD0-97B9-49CF-8E86-FF9C068D3BCB}" type="datetime1">
              <a:rPr lang="en-US" smtClean="0"/>
              <a:pPr/>
              <a:t>7/24/2017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82F3-14F3-4A24-ACC4-1CCC23ED6D73}" type="datetime1">
              <a:rPr lang="en-US" smtClean="0"/>
              <a:pPr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765B0-BD48-4BDE-9008-0D3BE9CA3EFE}" type="datetime1">
              <a:rPr lang="en-US" smtClean="0"/>
              <a:pPr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06A64-40C2-4F79-A072-0692CEEAEA5E}" type="datetime1">
              <a:rPr lang="en-US" smtClean="0"/>
              <a:pPr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0C13F-171E-473D-BE9C-F49844531BAF}" type="datetime1">
              <a:rPr lang="en-US" smtClean="0"/>
              <a:pPr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A165-5157-4765-8E03-3BD8E4EC6751}" type="datetime1">
              <a:rPr lang="en-US" smtClean="0"/>
              <a:pPr/>
              <a:t>7/24/2017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82B3-C7D9-4F35-9934-3604FD568CBF}" type="datetime1">
              <a:rPr lang="en-US" smtClean="0"/>
              <a:pPr/>
              <a:t>7/24/2017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B9D6-3798-468B-A940-B9DF8F7E5622}" type="datetime1">
              <a:rPr lang="en-US" smtClean="0"/>
              <a:pPr/>
              <a:t>7/24/2017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703A-055B-4731-8FF4-B5C1FF8C0E6E}" type="datetime1">
              <a:rPr lang="en-US" smtClean="0"/>
              <a:pPr/>
              <a:t>7/24/2017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C817-C33F-452D-836D-FA9872256D51}" type="datetime1">
              <a:rPr lang="en-US" smtClean="0"/>
              <a:pPr/>
              <a:t>7/24/2017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56A7-5C5B-4063-B5CA-2F2A8664C482}" type="datetime1">
              <a:rPr lang="en-US" smtClean="0"/>
              <a:pPr/>
              <a:t>7/24/2017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9A9C39E-314A-4E1E-BCFA-93DB07B7AB4D}" type="datetime1">
              <a:rPr lang="en-US" smtClean="0"/>
              <a:pPr/>
              <a:t>7/24/2017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458200" cy="3048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An</a:t>
            </a:r>
            <a:r>
              <a:rPr lang="en-US" sz="6000" b="1" dirty="0" smtClean="0"/>
              <a:t> overview on </a:t>
            </a:r>
            <a:br>
              <a:rPr lang="en-US" sz="6000" b="1" dirty="0" smtClean="0"/>
            </a:br>
            <a:r>
              <a:rPr lang="en-US" sz="6000" b="1" dirty="0" err="1" smtClean="0"/>
              <a:t>Chikungunya</a:t>
            </a:r>
            <a:r>
              <a:rPr lang="en-US" sz="6000" b="1" dirty="0" smtClean="0"/>
              <a:t> Infection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7696200" cy="2206752"/>
          </a:xfrm>
        </p:spPr>
        <p:txBody>
          <a:bodyPr>
            <a:noAutofit/>
          </a:bodyPr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Clinical Features: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              Incubation period: </a:t>
            </a:r>
            <a:r>
              <a:rPr lang="en-US" dirty="0" smtClean="0">
                <a:solidFill>
                  <a:srgbClr val="FF0000"/>
                </a:solidFill>
              </a:rPr>
              <a:t>2-6 days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Symptoms and Signs: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Usually begin 3-7 days after bitten by an infected mosquito. The most common symptoms and signs are-</a:t>
            </a:r>
          </a:p>
          <a:p>
            <a:r>
              <a:rPr lang="en-US" dirty="0" smtClean="0"/>
              <a:t> Sudden onset of high grade fever with chills</a:t>
            </a:r>
          </a:p>
          <a:p>
            <a:r>
              <a:rPr lang="en-US" dirty="0" err="1" smtClean="0"/>
              <a:t>Athralgia</a:t>
            </a:r>
            <a:r>
              <a:rPr lang="en-US" dirty="0" smtClean="0"/>
              <a:t>/</a:t>
            </a:r>
            <a:r>
              <a:rPr lang="en-US" dirty="0" err="1" smtClean="0"/>
              <a:t>Athritis</a:t>
            </a:r>
            <a:endParaRPr lang="en-US" dirty="0" smtClean="0"/>
          </a:p>
          <a:p>
            <a:r>
              <a:rPr lang="en-US" dirty="0" smtClean="0"/>
              <a:t>Severe headache</a:t>
            </a:r>
          </a:p>
          <a:p>
            <a:r>
              <a:rPr lang="en-US" dirty="0" err="1" smtClean="0"/>
              <a:t>Myalgia</a:t>
            </a:r>
            <a:endParaRPr lang="en-US" dirty="0" smtClean="0"/>
          </a:p>
          <a:p>
            <a:r>
              <a:rPr lang="en-US" dirty="0" smtClean="0"/>
              <a:t>Generalized itching  (with or without skin rash)</a:t>
            </a:r>
          </a:p>
          <a:p>
            <a:r>
              <a:rPr lang="en-US" dirty="0" smtClean="0"/>
              <a:t>Flushing of face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Persistent joint stiffness</a:t>
            </a:r>
          </a:p>
          <a:p>
            <a:r>
              <a:rPr lang="en-US" dirty="0" smtClean="0"/>
              <a:t>Painful joint movement</a:t>
            </a:r>
          </a:p>
          <a:p>
            <a:r>
              <a:rPr lang="en-US" dirty="0" smtClean="0"/>
              <a:t>Tendinitis</a:t>
            </a:r>
          </a:p>
          <a:p>
            <a:r>
              <a:rPr lang="en-US" dirty="0" smtClean="0"/>
              <a:t>Skin pigmentation</a:t>
            </a:r>
          </a:p>
          <a:p>
            <a:r>
              <a:rPr lang="en-US" dirty="0" smtClean="0"/>
              <a:t>Gum bleeding</a:t>
            </a:r>
          </a:p>
          <a:p>
            <a:r>
              <a:rPr lang="en-US" dirty="0" smtClean="0"/>
              <a:t>Appearance of tender </a:t>
            </a:r>
            <a:r>
              <a:rPr lang="en-US" dirty="0" err="1" smtClean="0"/>
              <a:t>lymphnodes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Sign and Symptoms (phases):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Clinical presentation of </a:t>
            </a:r>
            <a:r>
              <a:rPr lang="en-US" dirty="0" err="1" smtClean="0"/>
              <a:t>Chikungunya</a:t>
            </a:r>
            <a:r>
              <a:rPr lang="en-US" dirty="0" smtClean="0"/>
              <a:t> usually follows 3 phases which are as follows: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Acute Phase (</a:t>
            </a:r>
            <a:r>
              <a:rPr lang="en-US" dirty="0" smtClean="0">
                <a:solidFill>
                  <a:srgbClr val="FF0000"/>
                </a:solidFill>
              </a:rPr>
              <a:t>&lt;3 weeks</a:t>
            </a:r>
            <a:r>
              <a:rPr lang="en-US" dirty="0" smtClean="0"/>
              <a:t>):Followed by abrupt onset of signs and symptoms.</a:t>
            </a:r>
          </a:p>
          <a:p>
            <a:pPr>
              <a:buFont typeface="Wingdings" pitchFamily="2" charset="2"/>
              <a:buChar char="q"/>
            </a:pPr>
            <a:r>
              <a:rPr lang="en-US" dirty="0" err="1" smtClean="0"/>
              <a:t>Subacute</a:t>
            </a:r>
            <a:r>
              <a:rPr lang="en-US" dirty="0" smtClean="0"/>
              <a:t> phase</a:t>
            </a:r>
            <a:r>
              <a:rPr lang="en-US" dirty="0" smtClean="0">
                <a:solidFill>
                  <a:srgbClr val="FF0000"/>
                </a:solidFill>
              </a:rPr>
              <a:t>(&gt;3 weeks to 3 months)</a:t>
            </a:r>
            <a:r>
              <a:rPr lang="en-US" dirty="0" smtClean="0"/>
              <a:t>:Followed by generalized weakness, </a:t>
            </a:r>
            <a:r>
              <a:rPr lang="en-US" dirty="0" err="1" smtClean="0"/>
              <a:t>polyathralgia,blackening</a:t>
            </a:r>
            <a:r>
              <a:rPr lang="en-US" dirty="0" smtClean="0"/>
              <a:t> of skin </a:t>
            </a:r>
            <a:r>
              <a:rPr lang="en-US" dirty="0" err="1" smtClean="0"/>
              <a:t>folds,joint</a:t>
            </a:r>
            <a:r>
              <a:rPr lang="en-US" dirty="0" smtClean="0"/>
              <a:t> stiffness.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Chronic phase(</a:t>
            </a:r>
            <a:r>
              <a:rPr lang="en-US" dirty="0" smtClean="0">
                <a:solidFill>
                  <a:srgbClr val="FF0000"/>
                </a:solidFill>
              </a:rPr>
              <a:t>&gt;3 months</a:t>
            </a:r>
            <a:r>
              <a:rPr lang="en-US" dirty="0" smtClean="0"/>
              <a:t>):followed by </a:t>
            </a:r>
            <a:r>
              <a:rPr lang="en-US" dirty="0" err="1" smtClean="0"/>
              <a:t>Athritis,reccurant</a:t>
            </a:r>
            <a:r>
              <a:rPr lang="en-US" dirty="0" smtClean="0"/>
              <a:t> joint swelling after each episode of any </a:t>
            </a:r>
            <a:r>
              <a:rPr lang="en-US" dirty="0" err="1" smtClean="0"/>
              <a:t>fever,reccurant</a:t>
            </a:r>
            <a:r>
              <a:rPr lang="en-US" dirty="0" smtClean="0"/>
              <a:t> joint pain. 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074" name="Picture 2" descr="C:\Users\DOCTOR\Desktop\roll 4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066800"/>
            <a:ext cx="8137255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050" name="Picture 2" descr="C:\Users\DOCTOR\Desktop\roll 4\3956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95400"/>
            <a:ext cx="2514600" cy="1954117"/>
          </a:xfrm>
          <a:prstGeom prst="rect">
            <a:avLst/>
          </a:prstGeom>
          <a:noFill/>
        </p:spPr>
      </p:pic>
      <p:pic>
        <p:nvPicPr>
          <p:cNvPr id="2051" name="Picture 3" descr="C:\Users\DOCTOR\Desktop\roll 4\sc197_image_13291172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762000"/>
            <a:ext cx="4016169" cy="3092450"/>
          </a:xfrm>
          <a:prstGeom prst="rect">
            <a:avLst/>
          </a:prstGeom>
          <a:noFill/>
        </p:spPr>
      </p:pic>
      <p:pic>
        <p:nvPicPr>
          <p:cNvPr id="2052" name="Picture 4" descr="C:\Users\DOCTOR\Desktop\roll 4\images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495800"/>
            <a:ext cx="2552700" cy="1790700"/>
          </a:xfrm>
          <a:prstGeom prst="rect">
            <a:avLst/>
          </a:prstGeom>
          <a:noFill/>
        </p:spPr>
      </p:pic>
      <p:pic>
        <p:nvPicPr>
          <p:cNvPr id="2053" name="Picture 5" descr="C:\Users\DOCTOR\Desktop\roll 4\chikungunya-fever-5328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4191000"/>
            <a:ext cx="4953000" cy="233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Rare But Serious Complications: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Acute encephalopathy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Dementia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Retinitis</a:t>
            </a:r>
          </a:p>
          <a:p>
            <a:r>
              <a:rPr lang="en-US" dirty="0" err="1" smtClean="0">
                <a:solidFill>
                  <a:srgbClr val="C00000"/>
                </a:solidFill>
              </a:rPr>
              <a:t>Uveitis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Myocarditis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Intestinal Hemorrhage</a:t>
            </a:r>
          </a:p>
          <a:p>
            <a:pPr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098" name="Picture 2" descr="C:\Users\DOCTOR\Desktop\roll 4\joh10777_fm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914400"/>
            <a:ext cx="7620000" cy="5064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High Risk Group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Geriatric age group  and </a:t>
            </a:r>
            <a:r>
              <a:rPr lang="en-US" dirty="0" err="1" smtClean="0"/>
              <a:t>paediatric</a:t>
            </a:r>
            <a:r>
              <a:rPr lang="en-US" dirty="0" smtClean="0"/>
              <a:t> age group.</a:t>
            </a:r>
          </a:p>
          <a:p>
            <a:r>
              <a:rPr lang="en-US" dirty="0" smtClean="0"/>
              <a:t>Any co morbid conditions (DM, </a:t>
            </a:r>
            <a:r>
              <a:rPr lang="en-US" dirty="0" err="1" smtClean="0"/>
              <a:t>HTN,CVD,COPD,Hypothyroidism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Pregnancy</a:t>
            </a:r>
          </a:p>
          <a:p>
            <a:r>
              <a:rPr lang="en-US" dirty="0" smtClean="0"/>
              <a:t>Any Co-Infection(</a:t>
            </a:r>
            <a:r>
              <a:rPr lang="en-US" dirty="0" err="1" smtClean="0"/>
              <a:t>Dengue,TB,Enteric</a:t>
            </a:r>
            <a:r>
              <a:rPr lang="en-US" dirty="0" smtClean="0"/>
              <a:t>   </a:t>
            </a:r>
            <a:r>
              <a:rPr lang="en-US" dirty="0" err="1" smtClean="0"/>
              <a:t>Fever,HIV,Malaria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Few common features for D/D of </a:t>
            </a:r>
            <a:r>
              <a:rPr lang="en-US" sz="2800" dirty="0" err="1" smtClean="0">
                <a:solidFill>
                  <a:schemeClr val="tx1"/>
                </a:solidFill>
              </a:rPr>
              <a:t>Chikungunya</a:t>
            </a:r>
            <a:r>
              <a:rPr lang="en-US" sz="2800" dirty="0" smtClean="0">
                <a:solidFill>
                  <a:schemeClr val="tx1"/>
                </a:solidFill>
              </a:rPr>
              <a:t> fever from dengue fever:</a:t>
            </a: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385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804"/>
                <a:gridCol w="2351314"/>
                <a:gridCol w="2603241"/>
                <a:gridCol w="260324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Sl</a:t>
                      </a:r>
                      <a:r>
                        <a:rPr lang="en-US" baseline="0" dirty="0" smtClean="0"/>
                        <a:t> no.</a:t>
                      </a:r>
                      <a:endParaRPr lang="en-US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Features</a:t>
                      </a:r>
                      <a:endParaRPr lang="en-US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Chikungunya</a:t>
                      </a:r>
                      <a:endParaRPr lang="en-US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Dengue</a:t>
                      </a:r>
                      <a:endParaRPr lang="en-US" dirty="0"/>
                    </a:p>
                  </a:txBody>
                  <a:tcPr marL="100771" marR="10077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  <a:endParaRPr lang="en-US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Fever</a:t>
                      </a:r>
                    </a:p>
                    <a:p>
                      <a:r>
                        <a:rPr lang="en-US" baseline="0" dirty="0" smtClean="0"/>
                        <a:t> *onset</a:t>
                      </a:r>
                      <a:endParaRPr lang="en-US" dirty="0" smtClean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Acute</a:t>
                      </a:r>
                    </a:p>
                    <a:p>
                      <a:r>
                        <a:rPr lang="en-US" dirty="0" smtClean="0"/>
                        <a:t>(2-4 days)</a:t>
                      </a:r>
                      <a:endParaRPr lang="en-US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Gradual</a:t>
                      </a:r>
                    </a:p>
                    <a:p>
                      <a:r>
                        <a:rPr lang="en-US" dirty="0" smtClean="0"/>
                        <a:t> (5-7days)</a:t>
                      </a:r>
                      <a:endParaRPr lang="en-US" dirty="0"/>
                    </a:p>
                  </a:txBody>
                  <a:tcPr marL="100771" marR="10077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endParaRPr lang="en-US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Chronic phase</a:t>
                      </a:r>
                      <a:endParaRPr lang="en-US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Present</a:t>
                      </a:r>
                      <a:endParaRPr lang="en-US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Absent</a:t>
                      </a:r>
                      <a:endParaRPr lang="en-US" dirty="0"/>
                    </a:p>
                  </a:txBody>
                  <a:tcPr marL="100771" marR="10077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3.</a:t>
                      </a:r>
                      <a:endParaRPr lang="en-US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Skin change</a:t>
                      </a:r>
                      <a:endParaRPr lang="en-US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Flushing</a:t>
                      </a:r>
                      <a:r>
                        <a:rPr lang="en-US" baseline="0" dirty="0" smtClean="0"/>
                        <a:t> followed by blackening of skin </a:t>
                      </a:r>
                      <a:r>
                        <a:rPr lang="en-US" baseline="0" dirty="0" err="1" smtClean="0"/>
                        <a:t>folds,maculopapular</a:t>
                      </a:r>
                      <a:r>
                        <a:rPr lang="en-US" baseline="0" dirty="0" smtClean="0"/>
                        <a:t> rashes</a:t>
                      </a:r>
                      <a:endParaRPr lang="en-US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Petechiae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maculopapular</a:t>
                      </a:r>
                      <a:r>
                        <a:rPr lang="en-US" dirty="0" smtClean="0"/>
                        <a:t> rash</a:t>
                      </a:r>
                    </a:p>
                    <a:p>
                      <a:r>
                        <a:rPr lang="en-US" dirty="0" err="1" smtClean="0"/>
                        <a:t>purpura</a:t>
                      </a:r>
                      <a:endParaRPr lang="en-US" dirty="0"/>
                    </a:p>
                  </a:txBody>
                  <a:tcPr marL="100771" marR="10077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4.</a:t>
                      </a:r>
                      <a:endParaRPr lang="en-US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Athralgia</a:t>
                      </a:r>
                      <a:endParaRPr lang="en-US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Frequent,may</a:t>
                      </a:r>
                      <a:r>
                        <a:rPr lang="en-US" dirty="0" smtClean="0"/>
                        <a:t> persist over a long period</a:t>
                      </a:r>
                      <a:endParaRPr lang="en-US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Less </a:t>
                      </a:r>
                      <a:r>
                        <a:rPr lang="en-US" baseline="0" dirty="0" err="1" smtClean="0"/>
                        <a:t>common,short</a:t>
                      </a:r>
                      <a:r>
                        <a:rPr lang="en-US" baseline="0" dirty="0" smtClean="0"/>
                        <a:t> duration</a:t>
                      </a:r>
                      <a:endParaRPr lang="en-US" dirty="0"/>
                    </a:p>
                  </a:txBody>
                  <a:tcPr marL="100771" marR="10077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5.</a:t>
                      </a:r>
                      <a:endParaRPr lang="en-US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Tenosynuvitis</a:t>
                      </a:r>
                      <a:endParaRPr lang="en-US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Common</a:t>
                      </a:r>
                      <a:endParaRPr lang="en-US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seen</a:t>
                      </a:r>
                      <a:endParaRPr lang="en-US" dirty="0"/>
                    </a:p>
                  </a:txBody>
                  <a:tcPr marL="100771" marR="100771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28956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Sl</a:t>
                      </a:r>
                      <a:r>
                        <a:rPr lang="en-US" baseline="0" dirty="0" smtClean="0"/>
                        <a:t> no.</a:t>
                      </a:r>
                      <a:endParaRPr lang="en-US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Features</a:t>
                      </a:r>
                      <a:endParaRPr lang="en-US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Chikungunya</a:t>
                      </a:r>
                      <a:endParaRPr lang="en-US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Dengue</a:t>
                      </a:r>
                      <a:endParaRPr lang="en-US" dirty="0"/>
                    </a:p>
                  </a:txBody>
                  <a:tcPr marL="100771" marR="10077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6.</a:t>
                      </a:r>
                      <a:endParaRPr lang="en-US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Conjunctival</a:t>
                      </a:r>
                      <a:r>
                        <a:rPr lang="en-US" dirty="0" smtClean="0"/>
                        <a:t> irritation</a:t>
                      </a:r>
                      <a:endParaRPr lang="en-US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Common</a:t>
                      </a:r>
                      <a:endParaRPr lang="en-US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Rare</a:t>
                      </a:r>
                      <a:endParaRPr lang="en-US" dirty="0"/>
                    </a:p>
                  </a:txBody>
                  <a:tcPr marL="100771" marR="10077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7.</a:t>
                      </a:r>
                      <a:endParaRPr lang="en-US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Leukopenia</a:t>
                      </a:r>
                      <a:endParaRPr lang="en-US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Common</a:t>
                      </a:r>
                      <a:endParaRPr lang="en-US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infrequent</a:t>
                      </a:r>
                      <a:endParaRPr lang="en-US" dirty="0"/>
                    </a:p>
                  </a:txBody>
                  <a:tcPr marL="100771" marR="10077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8.</a:t>
                      </a:r>
                      <a:endParaRPr lang="en-US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Lymphopenia</a:t>
                      </a:r>
                      <a:endParaRPr lang="en-US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Common</a:t>
                      </a:r>
                      <a:endParaRPr lang="en-US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infrequent</a:t>
                      </a:r>
                      <a:endParaRPr lang="en-US" dirty="0"/>
                    </a:p>
                  </a:txBody>
                  <a:tcPr marL="100771" marR="10077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9.</a:t>
                      </a:r>
                      <a:endParaRPr lang="en-US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Thrombocytopenia</a:t>
                      </a:r>
                      <a:endParaRPr lang="en-US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infrequent</a:t>
                      </a:r>
                      <a:endParaRPr lang="en-US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Common</a:t>
                      </a:r>
                      <a:endParaRPr lang="en-US" dirty="0"/>
                    </a:p>
                  </a:txBody>
                  <a:tcPr marL="100771" marR="10077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10.</a:t>
                      </a:r>
                      <a:endParaRPr lang="en-US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Hematocrit</a:t>
                      </a:r>
                      <a:endParaRPr lang="en-US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Normal</a:t>
                      </a:r>
                      <a:endParaRPr lang="en-US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 marL="100771" marR="10077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11.</a:t>
                      </a:r>
                      <a:endParaRPr lang="en-US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Bleeding,Hypotension</a:t>
                      </a:r>
                      <a:endParaRPr lang="en-US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Rare</a:t>
                      </a:r>
                      <a:endParaRPr lang="en-US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Common</a:t>
                      </a:r>
                      <a:endParaRPr lang="en-US" dirty="0"/>
                    </a:p>
                  </a:txBody>
                  <a:tcPr marL="100771" marR="10077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12.</a:t>
                      </a:r>
                      <a:endParaRPr lang="en-US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Dehydration</a:t>
                      </a:r>
                      <a:endParaRPr lang="en-US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Common (After</a:t>
                      </a:r>
                      <a:r>
                        <a:rPr lang="en-US" baseline="0" dirty="0" smtClean="0"/>
                        <a:t> 7 days)</a:t>
                      </a:r>
                      <a:endParaRPr lang="en-US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Common</a:t>
                      </a:r>
                      <a:r>
                        <a:rPr lang="en-US" baseline="0" dirty="0" smtClean="0"/>
                        <a:t> in whole period </a:t>
                      </a:r>
                      <a:endParaRPr lang="en-US" dirty="0"/>
                    </a:p>
                  </a:txBody>
                  <a:tcPr marL="100771" marR="100771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Is an Viral illness caused by an </a:t>
            </a:r>
            <a:r>
              <a:rPr lang="en-US" dirty="0" err="1" smtClean="0"/>
              <a:t>arbovirus</a:t>
            </a:r>
            <a:r>
              <a:rPr lang="en-US" dirty="0" smtClean="0"/>
              <a:t> transmitted by the </a:t>
            </a:r>
            <a:r>
              <a:rPr lang="en-US" dirty="0" err="1" smtClean="0"/>
              <a:t>Aedes</a:t>
            </a:r>
            <a:r>
              <a:rPr lang="en-US" dirty="0" smtClean="0"/>
              <a:t> mosquitoes. In 1952 the disease was documented first time in the form of outbreak in Tanzania.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Chikungunya</a:t>
            </a:r>
            <a:r>
              <a:rPr lang="en-US" dirty="0" smtClean="0"/>
              <a:t> is </a:t>
            </a:r>
            <a:r>
              <a:rPr lang="en-US" dirty="0" err="1" smtClean="0"/>
              <a:t>Makonde</a:t>
            </a:r>
            <a:r>
              <a:rPr lang="en-US" dirty="0" smtClean="0"/>
              <a:t> originated word which means  “ That which bends up”. Referred to stooped posture resulting from arthritic symptoms.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Investigations: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definitive lab diagnosis can be accomplished through three main lab test: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Serological test (</a:t>
            </a:r>
            <a:r>
              <a:rPr lang="en-US" dirty="0" err="1" smtClean="0">
                <a:solidFill>
                  <a:srgbClr val="FF0000"/>
                </a:solidFill>
              </a:rPr>
              <a:t>IgM,IgG,MAC</a:t>
            </a:r>
            <a:r>
              <a:rPr lang="en-US" dirty="0" smtClean="0">
                <a:solidFill>
                  <a:srgbClr val="FF0000"/>
                </a:solidFill>
              </a:rPr>
              <a:t>-ELISA)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Virus Isolation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RT-PCR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                        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146" name="Picture 2" descr="C:\Users\DOCTOR\Desktop\roll 4\chikungunya-pptrp-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the clinical manifestations of </a:t>
            </a:r>
            <a:r>
              <a:rPr lang="en-US" dirty="0" err="1" smtClean="0"/>
              <a:t>Chikungunya</a:t>
            </a:r>
            <a:r>
              <a:rPr lang="en-US" dirty="0" smtClean="0"/>
              <a:t> fever resemble those of Dengue and other </a:t>
            </a:r>
            <a:r>
              <a:rPr lang="en-US" dirty="0" err="1" smtClean="0"/>
              <a:t>arthropode</a:t>
            </a:r>
            <a:r>
              <a:rPr lang="en-US" dirty="0" smtClean="0"/>
              <a:t> borne viruses of </a:t>
            </a:r>
            <a:r>
              <a:rPr lang="en-US" dirty="0" err="1" smtClean="0"/>
              <a:t>Alphavirus</a:t>
            </a:r>
            <a:r>
              <a:rPr lang="en-US" dirty="0" smtClean="0"/>
              <a:t> genus, Lab diagnosis is critical to establish the cause..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Serological Diagnosis: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en-US" sz="2800" u="sng" dirty="0" smtClean="0"/>
              <a:t>ELISA assay to measure </a:t>
            </a:r>
            <a:r>
              <a:rPr lang="en-US" sz="2800" u="sng" dirty="0" err="1" smtClean="0"/>
              <a:t>Chikungunya</a:t>
            </a:r>
            <a:r>
              <a:rPr lang="en-US" sz="2800" u="sng" dirty="0" smtClean="0"/>
              <a:t>-specific </a:t>
            </a:r>
            <a:r>
              <a:rPr lang="en-US" sz="2800" u="sng" dirty="0" err="1" smtClean="0"/>
              <a:t>IgM</a:t>
            </a:r>
            <a:r>
              <a:rPr lang="en-US" sz="2800" u="sng" dirty="0" smtClean="0"/>
              <a:t> levels </a:t>
            </a:r>
            <a:r>
              <a:rPr lang="en-US" dirty="0" smtClean="0"/>
              <a:t>in the blood serum.</a:t>
            </a:r>
          </a:p>
          <a:p>
            <a:r>
              <a:rPr lang="en-US" dirty="0" err="1" smtClean="0"/>
              <a:t>Chikungunya</a:t>
            </a:r>
            <a:r>
              <a:rPr lang="en-US" dirty="0" smtClean="0"/>
              <a:t> antibody tests are </a:t>
            </a:r>
            <a:r>
              <a:rPr lang="en-US" dirty="0" err="1" smtClean="0"/>
              <a:t>generaly</a:t>
            </a:r>
            <a:r>
              <a:rPr lang="en-US" dirty="0" smtClean="0"/>
              <a:t> appropriate </a:t>
            </a:r>
            <a:r>
              <a:rPr lang="en-US" dirty="0" smtClean="0">
                <a:solidFill>
                  <a:srgbClr val="C00000"/>
                </a:solidFill>
              </a:rPr>
              <a:t>after the first week of symptom onset and onward. </a:t>
            </a:r>
          </a:p>
          <a:p>
            <a:r>
              <a:rPr lang="en-US" dirty="0" smtClean="0"/>
              <a:t>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acute phase serum must be collected immediately after the onset of illness and the </a:t>
            </a:r>
            <a:r>
              <a:rPr lang="en-US" dirty="0" err="1" smtClean="0"/>
              <a:t>convalesent</a:t>
            </a:r>
            <a:r>
              <a:rPr lang="en-US" dirty="0" smtClean="0"/>
              <a:t> phase serum 10-14 days later..Diagnosis can be made by demonstration of </a:t>
            </a:r>
            <a:r>
              <a:rPr lang="en-US" dirty="0" smtClean="0">
                <a:solidFill>
                  <a:srgbClr val="C00000"/>
                </a:solidFill>
              </a:rPr>
              <a:t>four-fold rise in antibody </a:t>
            </a:r>
            <a:r>
              <a:rPr lang="en-US" dirty="0" err="1" smtClean="0">
                <a:solidFill>
                  <a:srgbClr val="C00000"/>
                </a:solidFill>
              </a:rPr>
              <a:t>titre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in acute and </a:t>
            </a:r>
            <a:r>
              <a:rPr lang="en-US" dirty="0" err="1" smtClean="0"/>
              <a:t>convalesent</a:t>
            </a:r>
            <a:r>
              <a:rPr lang="en-US" dirty="0" smtClean="0"/>
              <a:t> serum.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RT-PCR: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Appropriate in the early days of symptom onset, since CHIKV RNA can be detected during the </a:t>
            </a:r>
            <a:r>
              <a:rPr lang="en-US" dirty="0" smtClean="0">
                <a:solidFill>
                  <a:srgbClr val="C00000"/>
                </a:solidFill>
              </a:rPr>
              <a:t>acute phase of illness(&lt;8 days after symptoms onset).</a:t>
            </a:r>
            <a:r>
              <a:rPr lang="en-US" dirty="0" smtClean="0"/>
              <a:t>It can also be used to quantify the viral load in blood.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Virus Isolation: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Virus isolation provides the most definitive diagnosis. </a:t>
            </a:r>
            <a:r>
              <a:rPr lang="en-US" dirty="0" smtClean="0"/>
              <a:t>But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takes 2 weeks for completion. And must be carried out in </a:t>
            </a:r>
            <a:r>
              <a:rPr lang="en-US" dirty="0" err="1" smtClean="0"/>
              <a:t>biosafety</a:t>
            </a:r>
            <a:r>
              <a:rPr lang="en-US" dirty="0" smtClean="0"/>
              <a:t> level-3 laboratories.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Not available in our country.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Management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/>
              <a:t>Treatment for </a:t>
            </a:r>
            <a:r>
              <a:rPr lang="en-US" sz="2800" dirty="0" err="1" smtClean="0"/>
              <a:t>Chikungunya</a:t>
            </a:r>
            <a:r>
              <a:rPr lang="en-US" sz="2800" dirty="0" smtClean="0"/>
              <a:t> infection is purely symptomatic. There is no antiviral drugs against it. Most of the Signs symptoms are self limiting.</a:t>
            </a:r>
          </a:p>
          <a:p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1500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Outline of management:</a:t>
            </a:r>
          </a:p>
          <a:p>
            <a:r>
              <a:rPr lang="en-US" sz="2400" dirty="0" smtClean="0"/>
              <a:t>Domiciliary : *Adequate </a:t>
            </a:r>
            <a:r>
              <a:rPr lang="en-US" sz="2400" dirty="0" err="1" smtClean="0"/>
              <a:t>rest,Tepid</a:t>
            </a:r>
            <a:r>
              <a:rPr lang="en-US" sz="2400" dirty="0" smtClean="0"/>
              <a:t> sponging</a:t>
            </a:r>
          </a:p>
          <a:p>
            <a:r>
              <a:rPr lang="en-US" sz="2400" dirty="0" smtClean="0"/>
              <a:t>*</a:t>
            </a:r>
            <a:r>
              <a:rPr lang="en-US" sz="2400" dirty="0" err="1" smtClean="0"/>
              <a:t>Paracaetamol</a:t>
            </a:r>
            <a:r>
              <a:rPr lang="en-US" sz="2400" dirty="0" smtClean="0"/>
              <a:t>  500mg   TDS/QID [Doesn’t exceeds 3gm/day]</a:t>
            </a:r>
          </a:p>
          <a:p>
            <a:r>
              <a:rPr lang="en-US" sz="2400" dirty="0" smtClean="0"/>
              <a:t>PPI/H2 blocker to counter gastritis.</a:t>
            </a:r>
          </a:p>
          <a:p>
            <a:r>
              <a:rPr lang="en-US" sz="2400" dirty="0" err="1" smtClean="0"/>
              <a:t>Antihistamins</a:t>
            </a:r>
            <a:r>
              <a:rPr lang="en-US" sz="2400" dirty="0" smtClean="0"/>
              <a:t> from 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or 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days as itching starts from that day.</a:t>
            </a:r>
          </a:p>
          <a:p>
            <a:r>
              <a:rPr lang="en-US" sz="2400" dirty="0" smtClean="0"/>
              <a:t>Cold compresses to involve painful joints. Avoid hot fomentation in acute stage as it can worsen joint symptoms.</a:t>
            </a:r>
          </a:p>
          <a:p>
            <a:r>
              <a:rPr lang="en-US" sz="2400" dirty="0" smtClean="0"/>
              <a:t>Non weight bearing </a:t>
            </a:r>
            <a:r>
              <a:rPr lang="en-US" sz="2400" dirty="0" err="1" smtClean="0"/>
              <a:t>exercise,physiotherapy</a:t>
            </a:r>
            <a:r>
              <a:rPr lang="en-US" sz="2400" dirty="0" smtClean="0"/>
              <a:t> after 2 weeks.</a:t>
            </a:r>
          </a:p>
          <a:p>
            <a:r>
              <a:rPr lang="en-US" sz="2400" b="1" dirty="0" smtClean="0"/>
              <a:t>Avoid </a:t>
            </a:r>
            <a:r>
              <a:rPr lang="en-US" sz="2400" b="1" dirty="0" err="1" smtClean="0"/>
              <a:t>antibiotics,steroids,Aspirin</a:t>
            </a:r>
            <a:r>
              <a:rPr lang="en-US" sz="2400" b="1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When to seek medical help: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If fever persist &gt;5 days.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Intractable joint pain.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Postural dizziness, cold </a:t>
            </a:r>
            <a:r>
              <a:rPr lang="en-US" dirty="0" err="1" smtClean="0">
                <a:solidFill>
                  <a:srgbClr val="C00000"/>
                </a:solidFill>
              </a:rPr>
              <a:t>exrimities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Altered </a:t>
            </a:r>
            <a:r>
              <a:rPr lang="en-US" dirty="0" err="1" smtClean="0">
                <a:solidFill>
                  <a:srgbClr val="C00000"/>
                </a:solidFill>
              </a:rPr>
              <a:t>sensorium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Any bleeding under skin, gum bleeding or through any orifice.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Decrease urine output.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Incessant vomiting.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Jaundice.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7170" name="Picture 2" descr="C:\Users\DOCTOR\Desktop\roll 4\Dengue-and-Chikungunya-Virus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914400"/>
            <a:ext cx="64008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Causative Agent: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z="4800" dirty="0" err="1" smtClean="0">
                <a:solidFill>
                  <a:srgbClr val="FF0000"/>
                </a:solidFill>
              </a:rPr>
              <a:t>Chikungunya</a:t>
            </a:r>
            <a:r>
              <a:rPr lang="en-US" sz="4800" dirty="0" smtClean="0">
                <a:solidFill>
                  <a:srgbClr val="FF0000"/>
                </a:solidFill>
              </a:rPr>
              <a:t> Virus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# It is a single stranded, heat labile, RNA virus having distinct genotype and antigenic characteristics.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Drug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 smtClean="0"/>
              <a:t>Acute phase drugs:</a:t>
            </a:r>
          </a:p>
          <a:p>
            <a:pPr>
              <a:buNone/>
            </a:pPr>
            <a:r>
              <a:rPr lang="en-US" sz="3100" dirty="0" smtClean="0"/>
              <a:t> Analgesics:</a:t>
            </a:r>
          </a:p>
          <a:p>
            <a:pPr>
              <a:buNone/>
            </a:pPr>
            <a:r>
              <a:rPr lang="en-US" sz="3100" dirty="0" err="1" smtClean="0"/>
              <a:t>Dipyrone</a:t>
            </a:r>
            <a:r>
              <a:rPr lang="en-US" sz="3100" dirty="0" smtClean="0"/>
              <a:t>, </a:t>
            </a:r>
            <a:r>
              <a:rPr lang="en-US" sz="3100" dirty="0" err="1" smtClean="0"/>
              <a:t>Paracetamol</a:t>
            </a:r>
            <a:r>
              <a:rPr lang="en-US" sz="3100" dirty="0" smtClean="0"/>
              <a:t>:</a:t>
            </a:r>
          </a:p>
          <a:p>
            <a:pPr>
              <a:buNone/>
            </a:pPr>
            <a:r>
              <a:rPr lang="en-US" sz="3100" dirty="0" smtClean="0"/>
              <a:t>These are good analgesics when administered  in appropriate doses and at regular interval.</a:t>
            </a:r>
          </a:p>
          <a:p>
            <a:pPr>
              <a:buNone/>
            </a:pPr>
            <a:r>
              <a:rPr lang="en-US" sz="3100" dirty="0" err="1" smtClean="0"/>
              <a:t>Paracetamol</a:t>
            </a:r>
            <a:r>
              <a:rPr lang="en-US" sz="3100" dirty="0" smtClean="0"/>
              <a:t>  can be prescribes at 500-750 mg --- 6 hourly .  </a:t>
            </a:r>
          </a:p>
          <a:p>
            <a:pPr>
              <a:buNone/>
            </a:pPr>
            <a:r>
              <a:rPr lang="en-US" sz="3100" dirty="0" err="1" smtClean="0"/>
              <a:t>Opioids</a:t>
            </a:r>
            <a:r>
              <a:rPr lang="en-US" sz="3100" dirty="0" smtClean="0"/>
              <a:t>:  </a:t>
            </a:r>
          </a:p>
          <a:p>
            <a:pPr>
              <a:buNone/>
            </a:pPr>
            <a:r>
              <a:rPr lang="en-US" sz="3100" dirty="0" smtClean="0"/>
              <a:t>*Potent and safe analgesics</a:t>
            </a:r>
          </a:p>
          <a:p>
            <a:pPr>
              <a:buNone/>
            </a:pPr>
            <a:r>
              <a:rPr lang="en-US" sz="3100" dirty="0" smtClean="0"/>
              <a:t>*Patient </a:t>
            </a:r>
            <a:r>
              <a:rPr lang="en-US" sz="3100" dirty="0" err="1" smtClean="0"/>
              <a:t>sould</a:t>
            </a:r>
            <a:r>
              <a:rPr lang="en-US" sz="3100" dirty="0" smtClean="0"/>
              <a:t> be warned about adverse effect</a:t>
            </a:r>
          </a:p>
          <a:p>
            <a:pPr>
              <a:buNone/>
            </a:pPr>
            <a:r>
              <a:rPr lang="en-US" sz="3100" dirty="0" smtClean="0"/>
              <a:t>*</a:t>
            </a:r>
            <a:r>
              <a:rPr lang="en-US" sz="3100" dirty="0" err="1" smtClean="0"/>
              <a:t>Tramadol</a:t>
            </a:r>
            <a:r>
              <a:rPr lang="en-US" sz="3100" dirty="0" smtClean="0"/>
              <a:t> is a good choice when suspicious of a neuropathic component of intense pain.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NSAIDS and Acetylsalicylic acid</a:t>
            </a:r>
            <a:r>
              <a:rPr lang="en-US" dirty="0" smtClean="0"/>
              <a:t>: Despite inflammatory component in the </a:t>
            </a:r>
            <a:r>
              <a:rPr lang="en-US" dirty="0" err="1" smtClean="0"/>
              <a:t>physopathogenesis</a:t>
            </a:r>
            <a:r>
              <a:rPr lang="en-US" dirty="0" smtClean="0"/>
              <a:t> of the disease, </a:t>
            </a:r>
            <a:r>
              <a:rPr lang="en-US" dirty="0" smtClean="0">
                <a:solidFill>
                  <a:srgbClr val="C00000"/>
                </a:solidFill>
              </a:rPr>
              <a:t>NSAIDS should not be used</a:t>
            </a:r>
            <a:r>
              <a:rPr lang="en-US" dirty="0" smtClean="0"/>
              <a:t> due to the risk of hemorrhage and renal insufficiency.</a:t>
            </a:r>
          </a:p>
          <a:p>
            <a:r>
              <a:rPr lang="en-US" dirty="0" smtClean="0"/>
              <a:t>Corticosteroids:  </a:t>
            </a:r>
            <a:r>
              <a:rPr lang="en-US" dirty="0" smtClean="0">
                <a:solidFill>
                  <a:srgbClr val="C00000"/>
                </a:solidFill>
              </a:rPr>
              <a:t>These can be used only in acute phase of </a:t>
            </a:r>
            <a:r>
              <a:rPr lang="en-US" dirty="0" err="1" smtClean="0">
                <a:solidFill>
                  <a:srgbClr val="C00000"/>
                </a:solidFill>
              </a:rPr>
              <a:t>viraemia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Subacute</a:t>
            </a:r>
            <a:r>
              <a:rPr lang="en-US" dirty="0" smtClean="0"/>
              <a:t>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NSAIDS (Ibuprofen)  600 mg orally 8 hourly.</a:t>
            </a:r>
          </a:p>
          <a:p>
            <a:r>
              <a:rPr lang="en-US" dirty="0" smtClean="0"/>
              <a:t>Prednisone 0.5/kg/day    (maximum 40mg can be used)   After </a:t>
            </a:r>
            <a:r>
              <a:rPr lang="en-US" dirty="0" err="1" smtClean="0"/>
              <a:t>resplution</a:t>
            </a:r>
            <a:r>
              <a:rPr lang="en-US" dirty="0" smtClean="0"/>
              <a:t> of symptoms  this dose should be continue for 3-5 days and begin weaning by 5mg/day every 7 days.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phase Drugs: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Hydroxychloroquine</a:t>
            </a:r>
            <a:r>
              <a:rPr lang="en-US" dirty="0" smtClean="0"/>
              <a:t> 6mg/kg orally once daily for 6 weeks.</a:t>
            </a:r>
          </a:p>
          <a:p>
            <a:r>
              <a:rPr lang="en-US" dirty="0" smtClean="0"/>
              <a:t>If doesn’t improved then add </a:t>
            </a:r>
            <a:r>
              <a:rPr lang="en-US" dirty="0" err="1" smtClean="0"/>
              <a:t>Sulfasalazine</a:t>
            </a:r>
            <a:r>
              <a:rPr lang="en-US" dirty="0" smtClean="0"/>
              <a:t> 1 gm 12 hourly orally 6 weeks.</a:t>
            </a:r>
          </a:p>
          <a:p>
            <a:r>
              <a:rPr lang="en-US" dirty="0" smtClean="0"/>
              <a:t>After these medication if pt doesn’t improved then change the drug to </a:t>
            </a:r>
            <a:r>
              <a:rPr lang="en-US" dirty="0" err="1" smtClean="0"/>
              <a:t>Methotrexate</a:t>
            </a:r>
            <a:r>
              <a:rPr lang="en-US" dirty="0" smtClean="0"/>
              <a:t> 15-20mg once a week orally for 6 weeks.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35480"/>
            <a:ext cx="8763000" cy="4389120"/>
          </a:xfrm>
        </p:spPr>
        <p:txBody>
          <a:bodyPr/>
          <a:lstStyle/>
          <a:p>
            <a:r>
              <a:rPr lang="en-US" dirty="0" smtClean="0"/>
              <a:t>For </a:t>
            </a:r>
            <a:r>
              <a:rPr lang="en-US" dirty="0" err="1" smtClean="0"/>
              <a:t>dermetological</a:t>
            </a:r>
            <a:r>
              <a:rPr lang="en-US" dirty="0" smtClean="0"/>
              <a:t> manifestations-locally zinc oxide or calamine, oral or </a:t>
            </a:r>
            <a:r>
              <a:rPr lang="en-US" dirty="0" err="1" smtClean="0"/>
              <a:t>injectable</a:t>
            </a:r>
            <a:r>
              <a:rPr lang="en-US" dirty="0" smtClean="0"/>
              <a:t> anti </a:t>
            </a:r>
            <a:r>
              <a:rPr lang="en-US" dirty="0" err="1" smtClean="0"/>
              <a:t>histamins</a:t>
            </a:r>
            <a:r>
              <a:rPr lang="en-US" dirty="0" smtClean="0"/>
              <a:t> can be given.</a:t>
            </a:r>
          </a:p>
          <a:p>
            <a:r>
              <a:rPr lang="en-US" dirty="0" smtClean="0"/>
              <a:t>To manage neurological problems </a:t>
            </a:r>
            <a:r>
              <a:rPr lang="en-US" dirty="0" err="1" smtClean="0"/>
              <a:t>Amitryptiline,Carbamazepine,Gabapentine</a:t>
            </a:r>
            <a:r>
              <a:rPr lang="en-US" dirty="0" smtClean="0"/>
              <a:t> can ne prescribed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prevention: Use air conditioning, use window screen, mosquito net, maintain clean environment to  discourage mosquito breeding grounds, wear clothes covering most skin to minimize exposed regions.</a:t>
            </a:r>
          </a:p>
          <a:p>
            <a:r>
              <a:rPr lang="en-US" dirty="0" smtClean="0"/>
              <a:t>Secondary prevention: Avoid mosquito bite during acute phase.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8194" name="Picture 2" descr="C:\Users\DOCTOR\Desktop\roll 4\Protect-from-Mosquit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762000"/>
            <a:ext cx="7924800" cy="57872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2057400"/>
          </a:xfrm>
        </p:spPr>
        <p:txBody>
          <a:bodyPr>
            <a:normAutofit/>
          </a:bodyPr>
          <a:lstStyle/>
          <a:p>
            <a:pPr algn="ctr"/>
            <a:r>
              <a:rPr lang="en-US" sz="5400" i="1" dirty="0" smtClean="0">
                <a:latin typeface="Times New Roman" pitchFamily="18" charset="0"/>
                <a:cs typeface="Times New Roman" pitchFamily="18" charset="0"/>
              </a:rPr>
              <a:t>Thank you all….</a:t>
            </a:r>
            <a:endParaRPr lang="en-US" sz="5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 smtClean="0"/>
              <a:t>Aedes</a:t>
            </a:r>
            <a:r>
              <a:rPr lang="en-US" i="1" dirty="0" smtClean="0"/>
              <a:t> </a:t>
            </a:r>
            <a:r>
              <a:rPr lang="en-US" i="1" dirty="0" err="1" smtClean="0"/>
              <a:t>Aegypti</a:t>
            </a:r>
            <a:endParaRPr lang="en-US" i="1" dirty="0" smtClean="0"/>
          </a:p>
          <a:p>
            <a:r>
              <a:rPr lang="en-US" i="1" dirty="0" err="1" smtClean="0"/>
              <a:t>Aedes</a:t>
            </a:r>
            <a:r>
              <a:rPr lang="en-US" i="1" dirty="0" smtClean="0"/>
              <a:t> </a:t>
            </a:r>
            <a:r>
              <a:rPr lang="en-US" i="1" dirty="0" err="1" smtClean="0"/>
              <a:t>Albopictus</a:t>
            </a:r>
            <a:r>
              <a:rPr lang="en-US" i="1" dirty="0" smtClean="0"/>
              <a:t>                                               </a:t>
            </a:r>
          </a:p>
          <a:p>
            <a:pPr>
              <a:buNone/>
            </a:pPr>
            <a:r>
              <a:rPr lang="en-US" i="1" dirty="0" smtClean="0"/>
              <a:t>                           </a:t>
            </a:r>
          </a:p>
          <a:p>
            <a:pPr>
              <a:buNone/>
            </a:pPr>
            <a:r>
              <a:rPr lang="en-US" i="1" dirty="0" smtClean="0"/>
              <a:t>     </a:t>
            </a:r>
            <a:r>
              <a:rPr lang="en-US" sz="2800" i="1" dirty="0" err="1" smtClean="0"/>
              <a:t>A.Aegepti</a:t>
            </a:r>
            <a:r>
              <a:rPr lang="en-US" sz="2800" i="1" dirty="0" smtClean="0"/>
              <a:t> </a:t>
            </a:r>
            <a:r>
              <a:rPr lang="en-US" sz="2800" dirty="0" smtClean="0"/>
              <a:t> is the common vector responsible for urban transmission whereas  </a:t>
            </a:r>
            <a:r>
              <a:rPr lang="en-US" sz="2800" i="1" dirty="0" err="1" smtClean="0"/>
              <a:t>A.Albopitus</a:t>
            </a:r>
            <a:r>
              <a:rPr lang="en-US" sz="2800" i="1" dirty="0" smtClean="0"/>
              <a:t>  </a:t>
            </a:r>
            <a:r>
              <a:rPr lang="en-US" sz="2800" dirty="0" smtClean="0"/>
              <a:t>has been implicated in rural areas.</a:t>
            </a:r>
            <a:endParaRPr lang="en-US" sz="2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 descr="C:\Users\DOCTOR\Desktop\Zika-Mosquito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914400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 MODE OF TRANSMISSION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By </a:t>
            </a:r>
            <a:r>
              <a:rPr lang="en-US" sz="3600" dirty="0" smtClean="0">
                <a:solidFill>
                  <a:srgbClr val="FF0000"/>
                </a:solidFill>
              </a:rPr>
              <a:t>Infected Female</a:t>
            </a:r>
            <a:r>
              <a:rPr lang="en-US" sz="3600" dirty="0" smtClean="0"/>
              <a:t> mosquitoes.</a:t>
            </a:r>
          </a:p>
          <a:p>
            <a:r>
              <a:rPr lang="en-US" sz="3600" dirty="0" smtClean="0"/>
              <a:t>They bite usually during day time.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7" name="Picture 3" descr="C:\Users\DOCTOR\Desktop\roll 4\journal.pntd.0000623.g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0"/>
            <a:ext cx="8653301" cy="57163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218" name="Picture 2" descr="C:\Users\DOCTOR\Desktop\roll 4\chik-loc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762000"/>
            <a:ext cx="7772400" cy="5745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42" name="Picture 2" descr="C:\Users\DOCTOR\Desktop\roll 4\chikungunya-pptrp-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4" y="0"/>
            <a:ext cx="914304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1512</TotalTime>
  <Words>1097</Words>
  <Application>Microsoft Office PowerPoint</Application>
  <PresentationFormat>On-screen Show (4:3)</PresentationFormat>
  <Paragraphs>216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Flow</vt:lpstr>
      <vt:lpstr>An overview on  Chikungunya Infection </vt:lpstr>
      <vt:lpstr>Slide 2</vt:lpstr>
      <vt:lpstr>Causative Agent:</vt:lpstr>
      <vt:lpstr>Vector:</vt:lpstr>
      <vt:lpstr>Slide 5</vt:lpstr>
      <vt:lpstr> MODE OF TRANSMISSION</vt:lpstr>
      <vt:lpstr>Slide 7</vt:lpstr>
      <vt:lpstr>Slide 8</vt:lpstr>
      <vt:lpstr>Slide 9</vt:lpstr>
      <vt:lpstr>Clinical Features:</vt:lpstr>
      <vt:lpstr>Continue…</vt:lpstr>
      <vt:lpstr>Sign and Symptoms (phases):</vt:lpstr>
      <vt:lpstr>Slide 13</vt:lpstr>
      <vt:lpstr>Slide 14</vt:lpstr>
      <vt:lpstr>Rare But Serious Complications:</vt:lpstr>
      <vt:lpstr>Slide 16</vt:lpstr>
      <vt:lpstr>High Risk Group:</vt:lpstr>
      <vt:lpstr>Few common features for D/D of Chikungunya fever from dengue fever:</vt:lpstr>
      <vt:lpstr>Slide 19</vt:lpstr>
      <vt:lpstr>Investigations:</vt:lpstr>
      <vt:lpstr>Slide 21</vt:lpstr>
      <vt:lpstr>Slide 22</vt:lpstr>
      <vt:lpstr>Serological Diagnosis:</vt:lpstr>
      <vt:lpstr>RT-PCR:</vt:lpstr>
      <vt:lpstr>Virus Isolation:</vt:lpstr>
      <vt:lpstr>Management</vt:lpstr>
      <vt:lpstr>Slide 27</vt:lpstr>
      <vt:lpstr>When to seek medical help:</vt:lpstr>
      <vt:lpstr>Slide 29</vt:lpstr>
      <vt:lpstr>Drug treatment</vt:lpstr>
      <vt:lpstr>Slide 31</vt:lpstr>
      <vt:lpstr>Subacute phase</vt:lpstr>
      <vt:lpstr>Chronic phase Drugs:</vt:lpstr>
      <vt:lpstr>Slide 34</vt:lpstr>
      <vt:lpstr>Prevention strategies</vt:lpstr>
      <vt:lpstr>Slide 36</vt:lpstr>
      <vt:lpstr>Thank you all….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DOCTOR</dc:creator>
  <cp:lastModifiedBy>user</cp:lastModifiedBy>
  <cp:revision>239</cp:revision>
  <dcterms:created xsi:type="dcterms:W3CDTF">2006-08-16T00:00:00Z</dcterms:created>
  <dcterms:modified xsi:type="dcterms:W3CDTF">2017-07-24T15:35:47Z</dcterms:modified>
</cp:coreProperties>
</file>